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viewProps.xml" ContentType="application/vnd.openxmlformats-officedocument.presentationml.viewProps+xml"/>
  <Override PartName="/ppt/notesSlides/notesSlide3.xml" ContentType="application/vnd.openxmlformats-officedocument.presentationml.notesSlide+xml"/>
  <Override PartName="/ppt/slideMasters/slideMaster1.xml" ContentType="application/vnd.openxmlformats-officedocument.presentationml.slideMaster+xml"/>
  <Override PartName="/docProps/core.xml" ContentType="application/vnd.openxmlformats-package.core-properties+xml"/>
  <Default Extension="bin" ContentType="application/vnd.openxmlformats-officedocument.presentationml.printerSettings"/>
  <Default Extension="rels" ContentType="application/vnd.openxmlformats-package.relationship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6"/>
  </p:notesMasterIdLst>
  <p:sldIdLst>
    <p:sldId id="257" r:id="rId2"/>
    <p:sldId id="260" r:id="rId3"/>
    <p:sldId id="259" r:id="rId4"/>
    <p:sldId id="261"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00CC00"/>
    <a:srgbClr val="00FF00"/>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inimized" horzBarState="maximized">
    <p:restoredLeft sz="15620"/>
    <p:restoredTop sz="70515" autoAdjust="0"/>
  </p:normalViewPr>
  <p:slideViewPr>
    <p:cSldViewPr>
      <p:cViewPr>
        <p:scale>
          <a:sx n="76" d="100"/>
          <a:sy n="76" d="100"/>
        </p:scale>
        <p:origin x="-3248" y="-1824"/>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83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4" Type="http://schemas.openxmlformats.org/officeDocument/2006/relationships/slide" Target="slides/slide3.xml"/><Relationship Id="rId10" Type="http://schemas.openxmlformats.org/officeDocument/2006/relationships/theme" Target="theme/theme1.xml"/><Relationship Id="rId5" Type="http://schemas.openxmlformats.org/officeDocument/2006/relationships/slide" Target="slides/slide4.xml"/><Relationship Id="rId7" Type="http://schemas.openxmlformats.org/officeDocument/2006/relationships/printerSettings" Target="printerSettings/printerSettings1.bin"/><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9" Type="http://schemas.openxmlformats.org/officeDocument/2006/relationships/viewProps" Target="viewProps.xml"/><Relationship Id="rId3" Type="http://schemas.openxmlformats.org/officeDocument/2006/relationships/slide" Target="slides/slide2.xml"/><Relationship Id="rId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6E0037-EBDD-4E26-89A4-93E5EF12FDD3}" type="datetimeFigureOut">
              <a:rPr lang="en-US" smtClean="0"/>
              <a:pPr/>
              <a:t>4/15/12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C2F0E9-B147-4692-B4DB-E86062D041CA}"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36182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3" Type="http://schemas.openxmlformats.org/officeDocument/2006/relationships/image" Target="../media/image3.png"/><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Kelp forests are large underwater forest composed mainly of the large kelp </a:t>
            </a:r>
            <a:r>
              <a:rPr lang="en-US" i="1" dirty="0" err="1" smtClean="0"/>
              <a:t>Macrocystis</a:t>
            </a:r>
            <a:r>
              <a:rPr lang="en-US" i="1" dirty="0" smtClean="0"/>
              <a:t> </a:t>
            </a:r>
            <a:r>
              <a:rPr lang="en-US" i="1" dirty="0" err="1" smtClean="0"/>
              <a:t>pyrifera</a:t>
            </a:r>
            <a:r>
              <a:rPr lang="en-US" dirty="0" smtClean="0"/>
              <a:t>. They are known as one of the most diverse and productive ecosystems on earth, providing a refuge and food to numerous organisms from the largest baleen whales to the smallest phytoplankton. Material collected from kelp, known as carrageenan, is found in everything from ice cream to rubber used in tires and gunpowder for bullets. These forests also act as a nursery ground for fish, many of which regulate grazers within the forest allow it to continuously thrive. Kelp forests go through seasonal changes, sloughing or breaking apart due to increased water temperatures and growing at rates of 30cm/day during periods of high nutrients. Human related effects such as water pollution and overfishing can play a large role in the health of theses ecosystems. The latter causing grazing fish to be removed which then allows kelp predators to graze down the forests. </a:t>
            </a:r>
          </a:p>
          <a:p>
            <a:endParaRPr lang="en-US" dirty="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0C2F0E9-B147-4692-B4DB-E86062D041CA}" type="slidenum">
              <a:rPr lang="en-US" smtClean="0"/>
              <a:pPr/>
              <a:t>1</a:t>
            </a:fld>
            <a:endParaRPr lang="en-US"/>
          </a:p>
        </p:txBody>
      </p:sp>
      <p:pic>
        <p:nvPicPr>
          <p:cNvPr id="1026"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676400" y="1295400"/>
            <a:ext cx="3581400" cy="23876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9236159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lesson is intended to show you how truly diverse kelp forests are. </a:t>
            </a:r>
          </a:p>
          <a:p>
            <a:endParaRPr lang="en-US" dirty="0" smtClean="0"/>
          </a:p>
          <a:p>
            <a:r>
              <a:rPr lang="en-US" dirty="0" smtClean="0"/>
              <a:t>Activity: 	Students</a:t>
            </a:r>
            <a:r>
              <a:rPr lang="en-US" baseline="0" dirty="0" smtClean="0"/>
              <a:t> will be placed into groups and provided with a dissection tool kit and one tray of kelp holdfast material. Using the provided dissection 	kit, students will cut, tear apart, and sift through the holdfast recording any findings. Findings can consist of anything the student finds interesting (e.g. </a:t>
            </a:r>
            <a:r>
              <a:rPr lang="en-US" baseline="0" dirty="0" err="1" smtClean="0"/>
              <a:t>seastars</a:t>
            </a:r>
            <a:r>
              <a:rPr lang="en-US" baseline="0" dirty="0" smtClean="0"/>
              <a:t>, bryozoans, kelp blade, worms, holdfast root, etc.). </a:t>
            </a:r>
          </a:p>
          <a:p>
            <a:endParaRPr lang="en-US" baseline="0" dirty="0" smtClean="0"/>
          </a:p>
          <a:p>
            <a:r>
              <a:rPr lang="en-US" baseline="0" dirty="0" smtClean="0"/>
              <a:t>Notes:	The image on the left</a:t>
            </a:r>
            <a:r>
              <a:rPr lang="en-US" dirty="0" smtClean="0"/>
              <a:t> shows an entire kelp plant rising up through the water column. Kelps are very similar to terrestrial plants collecting energy and food through photosynthesis, which occurs through its entire structure from its blades (leaves) to its stipe (trunk). Kelp forest are known to grow up to 30cm a day during peak periods of high nutrients and light.</a:t>
            </a:r>
            <a:endParaRPr lang="en-US" baseline="0" dirty="0" smtClean="0"/>
          </a:p>
          <a:p>
            <a:endParaRPr lang="en-US" dirty="0"/>
          </a:p>
          <a:p>
            <a:r>
              <a:rPr lang="en-US" baseline="0" dirty="0" smtClean="0"/>
              <a:t>	The image on the right shows a holdfast </a:t>
            </a:r>
            <a:r>
              <a:rPr lang="en-US" dirty="0" smtClean="0"/>
              <a:t> or </a:t>
            </a:r>
            <a:r>
              <a:rPr lang="en-US" baseline="0" dirty="0" smtClean="0"/>
              <a:t>root-like structure of a kelp plant. This structure grows and attaches around large objects, such as rocks, allowing the plant to secure itself to the bottom. </a:t>
            </a:r>
            <a:r>
              <a:rPr lang="en-US" dirty="0" smtClean="0"/>
              <a:t>Holdfast provide refuge to hundreds of organisms, many of which you will see during your dissection today.</a:t>
            </a:r>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0C2F0E9-B147-4692-B4DB-E86062D041CA}" type="slidenum">
              <a:rPr lang="en-US" smtClean="0"/>
              <a:pPr/>
              <a:t>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92361593"/>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a:t>
            </a:r>
            <a:r>
              <a:rPr lang="en-US" baseline="0" dirty="0" smtClean="0"/>
              <a:t>:	Kelp holdfast dissection</a:t>
            </a:r>
          </a:p>
          <a:p>
            <a:endParaRPr lang="en-US" baseline="0" dirty="0" smtClean="0"/>
          </a:p>
          <a:p>
            <a:r>
              <a:rPr lang="en-US" baseline="0" dirty="0" smtClean="0"/>
              <a:t>Notes:	Here are </a:t>
            </a:r>
            <a:r>
              <a:rPr lang="en-US" i="0" u="sng" baseline="0" dirty="0" smtClean="0"/>
              <a:t>some</a:t>
            </a:r>
            <a:r>
              <a:rPr lang="en-US" baseline="0" dirty="0" smtClean="0"/>
              <a:t> organisms you may find during your dissection (in order of appearance).</a:t>
            </a:r>
          </a:p>
          <a:p>
            <a:endParaRPr lang="en-US" baseline="0" dirty="0" smtClean="0"/>
          </a:p>
          <a:p>
            <a:r>
              <a:rPr lang="en-US" baseline="0" dirty="0" smtClean="0"/>
              <a:t>	1) Lobster</a:t>
            </a:r>
          </a:p>
          <a:p>
            <a:r>
              <a:rPr lang="en-US" baseline="0" dirty="0" smtClean="0"/>
              <a:t>	2) Sea star</a:t>
            </a:r>
          </a:p>
          <a:p>
            <a:r>
              <a:rPr lang="en-US" baseline="0" dirty="0" smtClean="0"/>
              <a:t>	3) Brittle star</a:t>
            </a:r>
          </a:p>
          <a:p>
            <a:r>
              <a:rPr lang="en-US" baseline="0" dirty="0" smtClean="0"/>
              <a:t>	4) Abalone</a:t>
            </a:r>
          </a:p>
          <a:p>
            <a:r>
              <a:rPr lang="en-US" baseline="0" dirty="0" smtClean="0"/>
              <a:t>	5) Urchin</a:t>
            </a:r>
          </a:p>
          <a:p>
            <a:r>
              <a:rPr lang="en-US" baseline="0" dirty="0" smtClean="0"/>
              <a:t>	6) </a:t>
            </a:r>
            <a:r>
              <a:rPr lang="en-US" baseline="0" dirty="0" err="1" smtClean="0"/>
              <a:t>Melibe</a:t>
            </a:r>
            <a:endParaRPr lang="en-US" baseline="0" dirty="0" smtClean="0"/>
          </a:p>
          <a:p>
            <a:r>
              <a:rPr lang="en-US" baseline="0" dirty="0" smtClean="0"/>
              <a:t>	7) </a:t>
            </a:r>
            <a:r>
              <a:rPr lang="en-US" baseline="0" dirty="0" err="1" smtClean="0"/>
              <a:t>Nudibranch</a:t>
            </a:r>
            <a:endParaRPr lang="en-US" baseline="0" dirty="0" smtClean="0"/>
          </a:p>
          <a:p>
            <a:r>
              <a:rPr lang="en-US" baseline="0" dirty="0" smtClean="0"/>
              <a:t>	8) Crab</a:t>
            </a:r>
          </a:p>
          <a:p>
            <a:r>
              <a:rPr lang="en-US" baseline="0" dirty="0" smtClean="0"/>
              <a:t>	9) Bryozoan</a:t>
            </a:r>
          </a:p>
          <a:p>
            <a:r>
              <a:rPr lang="en-US" baseline="0" dirty="0" smtClean="0"/>
              <a:t>	10) Isopod</a:t>
            </a:r>
          </a:p>
          <a:p>
            <a:r>
              <a:rPr lang="en-US" baseline="0" dirty="0" smtClean="0"/>
              <a:t>	12) </a:t>
            </a:r>
            <a:r>
              <a:rPr lang="en-US" baseline="0" dirty="0" err="1" smtClean="0"/>
              <a:t>Caprellid</a:t>
            </a:r>
            <a:endParaRPr lang="en-US" baseline="0" dirty="0" smtClean="0"/>
          </a:p>
          <a:p>
            <a:r>
              <a:rPr lang="en-US" baseline="0" dirty="0" smtClean="0"/>
              <a:t>	13) </a:t>
            </a:r>
            <a:r>
              <a:rPr lang="en-US" baseline="0" dirty="0" err="1" smtClean="0"/>
              <a:t>Gammarid</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0C2F0E9-B147-4692-B4DB-E86062D041CA}" type="slidenum">
              <a:rPr lang="en-US" smtClean="0"/>
              <a:pPr/>
              <a:t>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55218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DA3C424-0C99-4586-A582-90969C1E0F7B}" type="datetimeFigureOut">
              <a:rPr lang="en-US" smtClean="0"/>
              <a:pPr/>
              <a:t>4/15/12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6E04978-2DE2-4BC3-B0E4-8B62E458ADD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A3C424-0C99-4586-A582-90969C1E0F7B}" type="datetimeFigureOut">
              <a:rPr lang="en-US" smtClean="0"/>
              <a:pPr/>
              <a:t>4/15/12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04978-2DE2-4BC3-B0E4-8B62E458AD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A3C424-0C99-4586-A582-90969C1E0F7B}" type="datetimeFigureOut">
              <a:rPr lang="en-US" smtClean="0"/>
              <a:pPr/>
              <a:t>4/15/12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04978-2DE2-4BC3-B0E4-8B62E458AD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A3C424-0C99-4586-A582-90969C1E0F7B}" type="datetimeFigureOut">
              <a:rPr lang="en-US" smtClean="0"/>
              <a:pPr/>
              <a:t>4/15/12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04978-2DE2-4BC3-B0E4-8B62E458AD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DA3C424-0C99-4586-A582-90969C1E0F7B}" type="datetimeFigureOut">
              <a:rPr lang="en-US" smtClean="0"/>
              <a:pPr/>
              <a:t>4/15/12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04978-2DE2-4BC3-B0E4-8B62E458ADD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DA3C424-0C99-4586-A582-90969C1E0F7B}" type="datetimeFigureOut">
              <a:rPr lang="en-US" smtClean="0"/>
              <a:pPr/>
              <a:t>4/15/12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04978-2DE2-4BC3-B0E4-8B62E458AD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DA3C424-0C99-4586-A582-90969C1E0F7B}" type="datetimeFigureOut">
              <a:rPr lang="en-US" smtClean="0"/>
              <a:pPr/>
              <a:t>4/15/12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E04978-2DE2-4BC3-B0E4-8B62E458AD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DA3C424-0C99-4586-A582-90969C1E0F7B}" type="datetimeFigureOut">
              <a:rPr lang="en-US" smtClean="0"/>
              <a:pPr/>
              <a:t>4/15/12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E04978-2DE2-4BC3-B0E4-8B62E458AD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A3C424-0C99-4586-A582-90969C1E0F7B}" type="datetimeFigureOut">
              <a:rPr lang="en-US" smtClean="0"/>
              <a:pPr/>
              <a:t>4/15/12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E04978-2DE2-4BC3-B0E4-8B62E458AD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DA3C424-0C99-4586-A582-90969C1E0F7B}" type="datetimeFigureOut">
              <a:rPr lang="en-US" smtClean="0"/>
              <a:pPr/>
              <a:t>4/15/12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04978-2DE2-4BC3-B0E4-8B62E458AD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DA3C424-0C99-4586-A582-90969C1E0F7B}" type="datetimeFigureOut">
              <a:rPr lang="en-US" smtClean="0"/>
              <a:pPr/>
              <a:t>4/15/12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6E04978-2DE2-4BC3-B0E4-8B62E458ADD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2.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DA3C424-0C99-4586-A582-90969C1E0F7B}" type="datetimeFigureOut">
              <a:rPr lang="en-US" smtClean="0"/>
              <a:pPr/>
              <a:t>4/15/12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6E04978-2DE2-4BC3-B0E4-8B62E458ADD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4" Type="http://schemas.openxmlformats.org/officeDocument/2006/relationships/image" Target="../media/image16.jpeg"/><Relationship Id="rId4" Type="http://schemas.openxmlformats.org/officeDocument/2006/relationships/image" Target="../media/image6.jpeg"/><Relationship Id="rId7" Type="http://schemas.openxmlformats.org/officeDocument/2006/relationships/image" Target="../media/image9.jpeg"/><Relationship Id="rId11"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8.jpeg"/><Relationship Id="rId8" Type="http://schemas.openxmlformats.org/officeDocument/2006/relationships/image" Target="../media/image10.jpeg"/><Relationship Id="rId13" Type="http://schemas.openxmlformats.org/officeDocument/2006/relationships/image" Target="../media/image15.jpeg"/><Relationship Id="rId10" Type="http://schemas.openxmlformats.org/officeDocument/2006/relationships/image" Target="../media/image12.jpeg"/><Relationship Id="rId5" Type="http://schemas.openxmlformats.org/officeDocument/2006/relationships/image" Target="../media/image7.jpeg"/><Relationship Id="rId15" Type="http://schemas.openxmlformats.org/officeDocument/2006/relationships/image" Target="../media/image17.jpeg"/><Relationship Id="rId12" Type="http://schemas.openxmlformats.org/officeDocument/2006/relationships/image" Target="../media/image14.jpeg"/><Relationship Id="rId2" Type="http://schemas.openxmlformats.org/officeDocument/2006/relationships/notesSlide" Target="../notesSlides/notesSlide3.xml"/><Relationship Id="rId9" Type="http://schemas.openxmlformats.org/officeDocument/2006/relationships/image" Target="../media/image11.jpeg"/><Relationship Id="rId3" Type="http://schemas.openxmlformats.org/officeDocument/2006/relationships/hyperlink" Target="http://www.google.com/imgres?imgurl=http://www.dereila.ca/dereilaimages/whif%20spit13.jpg&amp;imgrefurl=http://www.dereila.ca/dereilaimages/Marine1b.html&amp;usg=__Ztv4OoJT4-UxZsCzg2BYsyA686A=&amp;h=262&amp;w=350&amp;sz=37&amp;hl=en&amp;start=9&amp;zoom=1&amp;itbs=1&amp;tbnid=Rt3RP89UHa1EGM:&amp;tbnh=90&amp;tbnw=120&amp;prev=/images?q=nereid+worm&amp;hl=en&amp;tbs=isch:1"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1066800" y="228600"/>
            <a:ext cx="7239000" cy="769441"/>
          </a:xfrm>
          <a:prstGeom prst="rect">
            <a:avLst/>
          </a:prstGeom>
          <a:noFill/>
        </p:spPr>
        <p:txBody>
          <a:bodyPr wrap="square" rtlCol="0">
            <a:spAutoFit/>
          </a:bodyPr>
          <a:lstStyle/>
          <a:p>
            <a:pPr algn="ctr"/>
            <a:r>
              <a:rPr lang="en-US" sz="4400" b="1" dirty="0" smtClean="0">
                <a:solidFill>
                  <a:srgbClr val="002060"/>
                </a:solidFill>
                <a:latin typeface="Britannic Bold" pitchFamily="34" charset="0"/>
                <a:cs typeface="Arial" pitchFamily="34" charset="0"/>
              </a:rPr>
              <a:t>KELP FOREST</a:t>
            </a:r>
            <a:endParaRPr lang="en-US" sz="4400" b="1" dirty="0">
              <a:solidFill>
                <a:srgbClr val="002060"/>
              </a:solidFill>
              <a:latin typeface="Britannic Bold" pitchFamily="34" charset="0"/>
              <a:cs typeface="Arial" pitchFamily="34" charset="0"/>
            </a:endParaRPr>
          </a:p>
        </p:txBody>
      </p:sp>
      <p:sp>
        <p:nvSpPr>
          <p:cNvPr id="2" name="TextBox 1"/>
          <p:cNvSpPr txBox="1"/>
          <p:nvPr/>
        </p:nvSpPr>
        <p:spPr>
          <a:xfrm>
            <a:off x="2438400" y="6459379"/>
            <a:ext cx="2286000" cy="246221"/>
          </a:xfrm>
          <a:prstGeom prst="rect">
            <a:avLst/>
          </a:prstGeom>
          <a:noFill/>
        </p:spPr>
        <p:txBody>
          <a:bodyPr wrap="square" rtlCol="0">
            <a:spAutoFit/>
          </a:bodyPr>
          <a:lstStyle/>
          <a:p>
            <a:r>
              <a:rPr lang="en-US" sz="1000" dirty="0">
                <a:solidFill>
                  <a:schemeClr val="bg1"/>
                </a:solidFill>
              </a:rPr>
              <a:t>uwphotographyguide.com</a:t>
            </a:r>
          </a:p>
        </p:txBody>
      </p:sp>
      <p:sp>
        <p:nvSpPr>
          <p:cNvPr id="8" name="TextBox 1"/>
          <p:cNvSpPr txBox="1">
            <a:spLocks noChangeArrowheads="1"/>
          </p:cNvSpPr>
          <p:nvPr/>
        </p:nvSpPr>
        <p:spPr bwMode="auto">
          <a:xfrm>
            <a:off x="1752600" y="6027003"/>
            <a:ext cx="5638800" cy="830997"/>
          </a:xfrm>
          <a:prstGeom prst="rect">
            <a:avLst/>
          </a:prstGeom>
          <a:noFill/>
          <a:ln w="9525">
            <a:noFill/>
            <a:miter lim="800000"/>
            <a:headEnd/>
            <a:tailEnd/>
          </a:ln>
        </p:spPr>
        <p:txBody>
          <a:bodyPr wrap="square">
            <a:spAutoFit/>
          </a:bodyPr>
          <a:lstStyle/>
          <a:p>
            <a:pPr algn="ctr"/>
            <a:r>
              <a:rPr lang="en-US" sz="2400" dirty="0" smtClean="0">
                <a:solidFill>
                  <a:srgbClr val="000000"/>
                </a:solidFill>
                <a:latin typeface="Britannic Bold" pitchFamily="34" charset="0"/>
              </a:rPr>
              <a:t>Damien </a:t>
            </a:r>
            <a:r>
              <a:rPr lang="en-US" sz="2400" dirty="0" err="1" smtClean="0">
                <a:solidFill>
                  <a:srgbClr val="000000"/>
                </a:solidFill>
                <a:latin typeface="Britannic Bold" pitchFamily="34" charset="0"/>
              </a:rPr>
              <a:t>Cie</a:t>
            </a:r>
            <a:r>
              <a:rPr lang="en-US" sz="2400" dirty="0" smtClean="0">
                <a:solidFill>
                  <a:srgbClr val="000000"/>
                </a:solidFill>
                <a:latin typeface="Britannic Bold" pitchFamily="34" charset="0"/>
              </a:rPr>
              <a:t> – UCSD/SIO</a:t>
            </a:r>
          </a:p>
          <a:p>
            <a:pPr algn="ctr"/>
            <a:r>
              <a:rPr lang="en-US" sz="2400" dirty="0" smtClean="0">
                <a:solidFill>
                  <a:srgbClr val="000000"/>
                </a:solidFill>
                <a:latin typeface="Britannic Bold" pitchFamily="34" charset="0"/>
              </a:rPr>
              <a:t>Jennifer </a:t>
            </a:r>
            <a:r>
              <a:rPr lang="en-US" sz="2400" dirty="0" err="1" smtClean="0">
                <a:solidFill>
                  <a:srgbClr val="000000"/>
                </a:solidFill>
                <a:latin typeface="Britannic Bold" pitchFamily="34" charset="0"/>
              </a:rPr>
              <a:t>Ogo</a:t>
            </a:r>
            <a:r>
              <a:rPr lang="en-US" sz="2400" dirty="0" smtClean="0">
                <a:solidFill>
                  <a:srgbClr val="000000"/>
                </a:solidFill>
                <a:latin typeface="Britannic Bold" pitchFamily="34" charset="0"/>
              </a:rPr>
              <a:t> – Lincoln HS</a:t>
            </a:r>
            <a:endParaRPr lang="en-US" sz="2400" dirty="0">
              <a:solidFill>
                <a:srgbClr val="000000"/>
              </a:solidFill>
              <a:latin typeface="Britannic Bold" pitchFamily="34" charset="0"/>
            </a:endParaRPr>
          </a:p>
        </p:txBody>
      </p:sp>
      <p:pic>
        <p:nvPicPr>
          <p:cNvPr id="2051" name="Picture 3"/>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143000" y="1219199"/>
            <a:ext cx="7211705" cy="4807803"/>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7" name="TextBox 6"/>
          <p:cNvSpPr txBox="1"/>
          <p:nvPr/>
        </p:nvSpPr>
        <p:spPr>
          <a:xfrm>
            <a:off x="7010400" y="5849779"/>
            <a:ext cx="2362200" cy="246221"/>
          </a:xfrm>
          <a:prstGeom prst="rect">
            <a:avLst/>
          </a:prstGeom>
          <a:noFill/>
        </p:spPr>
        <p:txBody>
          <a:bodyPr wrap="square" rtlCol="0">
            <a:spAutoFit/>
          </a:bodyPr>
          <a:lstStyle/>
          <a:p>
            <a:r>
              <a:rPr lang="en-US" sz="1000" dirty="0">
                <a:solidFill>
                  <a:schemeClr val="bg1"/>
                </a:solidFill>
              </a:rPr>
              <a:t>d</a:t>
            </a:r>
            <a:r>
              <a:rPr lang="en-US" sz="1000" dirty="0" smtClean="0">
                <a:solidFill>
                  <a:schemeClr val="bg1"/>
                </a:solidFill>
              </a:rPr>
              <a:t>ivephototguide.com</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32" name="Picture 8" descr="http://www.uwphotographyguide.com/images/kelp-forest.jpg"/>
          <p:cNvPicPr>
            <a:picLocks noChangeAspect="1" noChangeArrowheads="1"/>
          </p:cNvPicPr>
          <p:nvPr/>
        </p:nvPicPr>
        <p:blipFill>
          <a:blip r:embed="rId3" cstate="print"/>
          <a:srcRect/>
          <a:stretch>
            <a:fillRect/>
          </a:stretch>
        </p:blipFill>
        <p:spPr bwMode="auto">
          <a:xfrm>
            <a:off x="685800" y="1590675"/>
            <a:ext cx="3400425" cy="5114925"/>
          </a:xfrm>
          <a:prstGeom prst="rect">
            <a:avLst/>
          </a:prstGeom>
          <a:noFill/>
        </p:spPr>
      </p:pic>
      <p:pic>
        <p:nvPicPr>
          <p:cNvPr id="1036" name="Picture 12" descr="http://www.falklands-underwater.com/invertebrates/images/holdfast.jpg"/>
          <p:cNvPicPr>
            <a:picLocks noChangeAspect="1" noChangeArrowheads="1"/>
          </p:cNvPicPr>
          <p:nvPr/>
        </p:nvPicPr>
        <p:blipFill>
          <a:blip r:embed="rId4" cstate="print"/>
          <a:srcRect/>
          <a:stretch>
            <a:fillRect/>
          </a:stretch>
        </p:blipFill>
        <p:spPr bwMode="auto">
          <a:xfrm>
            <a:off x="4343400" y="2286000"/>
            <a:ext cx="7705228" cy="6400800"/>
          </a:xfrm>
          <a:prstGeom prst="rect">
            <a:avLst/>
          </a:prstGeom>
          <a:noFill/>
        </p:spPr>
      </p:pic>
      <p:sp>
        <p:nvSpPr>
          <p:cNvPr id="9" name="TextBox 8"/>
          <p:cNvSpPr txBox="1"/>
          <p:nvPr/>
        </p:nvSpPr>
        <p:spPr>
          <a:xfrm>
            <a:off x="4800600" y="4572000"/>
            <a:ext cx="2209800" cy="584775"/>
          </a:xfrm>
          <a:prstGeom prst="rect">
            <a:avLst/>
          </a:prstGeom>
          <a:noFill/>
        </p:spPr>
        <p:txBody>
          <a:bodyPr wrap="square" rtlCol="0">
            <a:spAutoFit/>
          </a:bodyPr>
          <a:lstStyle/>
          <a:p>
            <a:pPr algn="ctr"/>
            <a:r>
              <a:rPr lang="en-US" sz="3200" b="1" dirty="0" smtClean="0">
                <a:solidFill>
                  <a:srgbClr val="002060"/>
                </a:solidFill>
              </a:rPr>
              <a:t>Holdfast</a:t>
            </a:r>
            <a:endParaRPr lang="en-US" sz="3200" b="1" dirty="0">
              <a:solidFill>
                <a:srgbClr val="002060"/>
              </a:solidFill>
            </a:endParaRPr>
          </a:p>
        </p:txBody>
      </p:sp>
      <p:sp>
        <p:nvSpPr>
          <p:cNvPr id="6" name="TextBox 5"/>
          <p:cNvSpPr txBox="1"/>
          <p:nvPr/>
        </p:nvSpPr>
        <p:spPr>
          <a:xfrm>
            <a:off x="1066800" y="228600"/>
            <a:ext cx="7239000" cy="769441"/>
          </a:xfrm>
          <a:prstGeom prst="rect">
            <a:avLst/>
          </a:prstGeom>
          <a:noFill/>
        </p:spPr>
        <p:txBody>
          <a:bodyPr wrap="square" rtlCol="0">
            <a:spAutoFit/>
          </a:bodyPr>
          <a:lstStyle/>
          <a:p>
            <a:pPr algn="ctr"/>
            <a:r>
              <a:rPr lang="en-US" sz="4400" b="1" dirty="0" smtClean="0">
                <a:solidFill>
                  <a:srgbClr val="002060"/>
                </a:solidFill>
                <a:latin typeface="Britannic Bold" pitchFamily="34" charset="0"/>
                <a:cs typeface="Arial" pitchFamily="34" charset="0"/>
              </a:rPr>
              <a:t>KELP FOREST</a:t>
            </a:r>
            <a:endParaRPr lang="en-US" sz="4400" b="1" dirty="0">
              <a:solidFill>
                <a:srgbClr val="002060"/>
              </a:solidFill>
              <a:latin typeface="Britannic Bold" pitchFamily="34" charset="0"/>
              <a:cs typeface="Arial" pitchFamily="34" charset="0"/>
            </a:endParaRPr>
          </a:p>
        </p:txBody>
      </p:sp>
      <p:sp>
        <p:nvSpPr>
          <p:cNvPr id="2" name="TextBox 1"/>
          <p:cNvSpPr txBox="1"/>
          <p:nvPr/>
        </p:nvSpPr>
        <p:spPr>
          <a:xfrm>
            <a:off x="2438400" y="6459379"/>
            <a:ext cx="2286000" cy="246221"/>
          </a:xfrm>
          <a:prstGeom prst="rect">
            <a:avLst/>
          </a:prstGeom>
          <a:noFill/>
        </p:spPr>
        <p:txBody>
          <a:bodyPr wrap="square" rtlCol="0">
            <a:spAutoFit/>
          </a:bodyPr>
          <a:lstStyle/>
          <a:p>
            <a:r>
              <a:rPr lang="en-US" sz="1000" dirty="0">
                <a:solidFill>
                  <a:schemeClr val="bg1"/>
                </a:solidFill>
              </a:rPr>
              <a:t>uwphotographyguide.com</a:t>
            </a:r>
          </a:p>
        </p:txBody>
      </p:sp>
      <p:sp>
        <p:nvSpPr>
          <p:cNvPr id="4" name="TextBox 3"/>
          <p:cNvSpPr txBox="1"/>
          <p:nvPr/>
        </p:nvSpPr>
        <p:spPr>
          <a:xfrm>
            <a:off x="9525000" y="8305800"/>
            <a:ext cx="2362200" cy="246221"/>
          </a:xfrm>
          <a:prstGeom prst="rect">
            <a:avLst/>
          </a:prstGeom>
          <a:noFill/>
        </p:spPr>
        <p:txBody>
          <a:bodyPr wrap="square" rtlCol="0">
            <a:spAutoFit/>
          </a:bodyPr>
          <a:lstStyle/>
          <a:p>
            <a:r>
              <a:rPr lang="en-US" sz="1000" dirty="0" smtClean="0">
                <a:solidFill>
                  <a:schemeClr val="bg1"/>
                </a:solidFill>
              </a:rPr>
              <a:t>falklands-underwater.com</a:t>
            </a:r>
            <a:endParaRPr lang="en-US" sz="1000"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4764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dissolve">
                                      <p:cBhvr>
                                        <p:cTn id="7" dur="500"/>
                                        <p:tgtEl>
                                          <p:spTgt spid="103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70" name="AutoShape 22" descr="data:image/jpg;base64,/9j/4AAQSkZJRgABAQAAAQABAAD/2wCEAAkGBhQSERUUExMWFRUVGR8aGRQXGRkZHxwfIBocGxwfHSIbICYgHB8jIB8fIjIhIycpLC4tHyAyNTAqNSYtLCkBCQoKDgwOGg8PGi8kHCUsKiksLCwqKSwpLCksLCwsKSosLCksLCwsLCwsLCwpLCkpLCksLCwpLCwsLCwsLCwsLP/AABEIAFoAeAMBIgACEQEDEQH/xAAbAAACAwEBAQAAAAAAAAAAAAADBAIFBgABB//EADkQAQACAQMCBQIEBAQFBQAAAAECESEAAzESQQQFIlFhBnETMoGRQqGx8CNi0fEHFBVS4UNykqLB/8QAGAEAAwEBAAAAAAAAAAAAAAAAAAECAwT/xAAjEQACAgICAgIDAQAAAAAAAAAAAQIhAxESMQRBE1EiMmEU/9oADAMBAAIRAxEAPwDIyemiumxbbsGrfl5/lrvD+MYSikp+g6hGn9O4V3z/AKT8wgD2wYDP37ti9+9Y0OXhq9TG2vymbb4x8F0Vpb2rFoL5hvynLqKWTf5iSYKOD9c+/Goy6qjabZlrm0qj3+dQltbvSvQkcMnj08fryP76Y8RtqQv0wFqT+Zxd0dux/dpDI7jLdlfqkyVVaXJd+7Z+mNE3vDkMSuJWBReKz7Z15+JW3BjKItgBK6xclcW/DoiC+mFUDlv+paXo2B4eJ25bMNuMRZSkyWIdokbcYMvtdfoTZ8H1SYwchQ/5skSN28F39+2l5HYiGb6hD3xjH+zqezsO5IjFljNko0HdlkCsZft202AOXpj6rCRiP61bmzJ+roe3C5UWknPpvjLX9avOP0tdry6Et/pfQMVJXiwu5ex02/tnRZeXO3uMevESnJfU4xHOKsun55KnkhlN/wArJe1NDa4v/ueB99dv7cuuNopxEkXxQcOfnP341e+e+US2YyibxPa6kJRJZlUWRJr1MXlD9rTWc2npqcjvjF9+3bQrsToLv7TH0xWsxlDqJdm/UALjt8ml4mfU5q6zzfe/g9vb205tsJpAlUnPXJXpy4QHFNoHbk40N8I9aCLFugOyX03Y/wBNOgA31SiWlDR3HsXj3uuM3Wu07vbUDcuF7mVCRZWecg88mu0hie59QDTKEhxXShE78c/7an4fxsdz0wrqs6c1Sdg+TGqh8NH5V/q+/wDpq28v8mlvV0QAMXdGa4+f/PxrWcONsmL5Ui72PD9QxUl0vzS98mF9u1aS34SYhONMT25F6avm8V8av/C/S+6RAlG48Kp7WtGXDxX390vOPLNyL+HIll6+oFKDF9sPv7/OsIzi+maOLSspt7w3VIFQopXiy6z8VpqW8ARtUw9PDhOEyY92tS3ZR73jIcXjh5q2l/Ti8y3Y7XRNn1fiqdPpCNObcempJjhAxqiRg2urbcxgQL/hGXqwRot785f56h4LzKMY0xhIlckou+AbK96xzJc6U2lWLGmQl2c8Bhx3cYMakXLiNvNe9f8An39++gR3/U5NR3FlCFJHDmgBusNfP2zoGzuVk/PfOfS3yU832rR93wwkWUmxpijh/XteNBE9HTK5J+UOEWonygZ+a1da0A15j47cKhOSxEQvhkRvpzjv8vxikvH+JhK6iIuEM8V84x8Z/SvN3Y/FygDkS6q69tO7O/s3Lo9R00RvFqHVfNFXSHvqaQFXtsSbRL1Ddc/u9uPnOjQ2mUumqPSPaztzeHPF6sd7ekTdmc7LiyQJXSFnTfZe9fy1PxHhZeE393ai+r1bdSqLSD7tdq7mM6G2wEvFeB6JdJONmei0xjuY+MU4brXmou4TFurwNVnPKc4Bpow690wKvy/a692P/uv4/vnX1zyPyOMNuMlA9v8AfXy76WT8an+8mvpXnXieo2u0CJHA/B+tv9XWPlNyycX0jfBH8R3xnmUCuh6scDfv2413gvEbXirg1kpP74NZ5juB/hQLPe/7rV39G+SO0z395AjcpScGuRRujSWkjF/UXlktjxHR6emPHUNV0n7pzeONB8VuwZMYsDCFRIHveW/g5zXvqX1v5k+N8Su1bDgQ5w5f1U+1aq/DfSO/ucQ/X/fXdtL9mc3FvpFtteJNmcXb3LWcSINJVep4rlefa6rU97zoiSqsq+kBugW+QauuMNcaUj9BbvdL97jqR9BSpucbzwnt9q1PyY/sr45CW55lHq6mVfZv/Wv5499J/wDUNoLUU7U/tft8fPfgtNz6C3bw3xmzVj4H/hmv53vVDf8ATPvpS8jGvZUcE2ZTzH6jNyS9OMlWGFXg+9UPvoex5wCf4VD3Hqat+2f27++tq/8ADuEsxy9JLiXA9Pt/dav/ACr/AIbbUC96REXpPlT05TFtaheRF1FFvBrtmA8u8QEo1LpqllL2G0L9PzXONX31Fs9UybvR3WUblIrtUS6PY73eXWo3PK9iMmMdvJG6UsegiWNJ/iPfnJ2aj4Lw/lkpSjPpirVSZHbpyCDWM555NOOV8iZYkkfPr46sv8gxlyX7V8Pd12rT6h8o2/DbvQT/ABWOfyvoLaHLbw389u3a6tmOjO7mw7O4ThbGzPtdc/F99bjc8x69lExMsT7Z+Lv+ffGsrDb6raPTnjHb9X+envLPGfghGZe32HnGHpt7PbWebHytdmmHIo0y18D9T70cfgE0wStjfY7asjZ8X4307r07R/6cbI88t5k576n5f5r4chfURoPzXzeTBffnVh4z6shsxOiLuCyMYKcBK7XI+zQ8a5kpN6S0dD4K29jGx9MQ2YLi43d1UUzlcH30Dx/iduArbGMkaJTrqAB4iUod8usv5553LxM7VjtRrpjbWCrx/f30PwPjN3biMFuZ05t6Szpa9+UfjvrT4PtmLzv0aLe812duLmMsHqidWRz/AC/TPOkY/Um2y/LIFlmRDBLHEVcf66o/EJ0+kWUuSun+Lgjpbc2xo9VLkDt3fv8A66a8eIv9EjUbn1NswFYLLp6SHFuEktJEexloeNO7n1xtRlABlGUYyWDTDcY10yvCdn79+NZHd2ZM0kMkQxRjHT0hi3mvh0rHcltWi9UGWWyrOkeySG+dKOGKB5pM1D9ZdEekGExISqpVt9QoMnM3JaAYK76T89+o5b34sSVCk8ySiBUIl3bhlzl/YopRZblRGTuJ1dIvzh78f3TTPi5sIDuQpsYDYJ/E2OX+HpzR7d7WOMXSJc5PsX3fETJSYyampJ6sKqqvL93n99Dh5bCU1WXSWUIt38Y/Yrj3xAgSSVtgsrzlIrVGPe+c/GnHw04RGJhieuiWZLV8gp9nHbnVttUSgUvD+rceUa6gqqAiX2WkR9/jXmjeF8wlACUI1TTSsZLmfIqW0NH7a90uTHR74N/CuW7FzF6eDIHQNZL78X/PQdjYsuweM5ebwdu/HxribKTPbH0+qJKlw81VUBVfHHbRHeCUbwXb0hl9jtnHBjWxkRjuvSxdoyWL7DZx8fvb+jf/ADEZmztLGMYfnX3u26bQ+OM/bQvF7hGMHqWTFuJdx9SAr8Z+6e2p+K3hmenojJGMP8lct5Vuy+b9tSDBw9SxjEDqovNg81eeOPl7GDEmN01CK5z6qXi+accvOhbUSLJH1U1jBacd7zXtoUGowLlKnH/7j78GmwJ78Y9P8fUYjDsd+pUz9scmo7MZSxS1V55z/Fb2x8YvQvxOtZTiRDKHpKOwHHzX9dTn4jrgUUEltbO36+xm6DQl6As/CeKITGdSPTS3RYxLaW488PfGdVG7u/Aq3aDfe5Xzfz76b2NoaZSImLcpHmu+eOefvpnZlsO4yndPEYB010rn1FU9JXw/bUtJDB+EgJu7jDBfTDIrK5FV2jziuOOdF8TuQnz09CMna6ZIMLIgt31GM/F99S2NkZ/hx9EZwlIWlojffvxntXw6q/ERlALihF79nHY+axjUcUx7PYbpBZRjGSqEX+Eq7OpC8Jk79mtAltIBRfZlKqS+n47X1caY8Ps9O4DKPMoswOMZyVw47nx2AbbIGwrPHZKV9/bV6QIhubzuImAIjSFYrvZbSv371rtWWzOU5nRH8SQkmKsyXSP5n2AXDeee+vdZttDFHZkkv4YxVTHxb/m7ce/20x4zoIbcQcLY1mXF4Pyg/wATz1cGmN3H49Y/xon/ANZaB9NbMZyeqJL1R5B55599b/0gSnvfmJBKTkkFEe+Ps/y0/wCW+H3F3JQL6AlLvjqI5u+rPv8A0xqt8ZANydFVKXGnPFbjGfpWNgNNWMbRrkvOm1QHvhdqIylud+q9uOK7RL9rzjg5TXeN3odO2bO27ciPrZN3L3KLB9ux79+k/wCCHZ3I2e+XU989cX3Nz+jqVYDMtjYj0dUpdalsaR7ZJUVWb+2koQZQn+DfTFY4MlXR+sVfsPs6H57ja3Kx6on6dJjSHkW9I2vEJJEqm350aet7A0HiNpNqEpA7Y3AUio0Zov2/lXLpLc8TRgSq9Ljq/Kf/ABu8c6V8z35MY3JaI8r3i3++mvGQOiOOYzv59UuffUxQyy8p8BLfkyIy6NsZLJ5wIFBZVtV3+dJeInLcnEaSLUmVVbzxivmz8vzqy2ZMYsYtDCVhgfTIyd9P/Q3h4yd7qjFqMasGvU8e3LpRvYzMeZ+HLkj15/P+SzgQVax9uPfUd7YnKEY7cW5WcOE5bVOk+dbX6q8LDqPRHMM4P+41lNxra23v1hferL0+kAfw/hoxhEjKMZ9KykElGNPTY4vi6/prtWm9sxNmSRD/AApOA9zXauEFJbEz/9k=">
            <a:hlinkClick r:id="rId3"/>
          </p:cNvPr>
          <p:cNvSpPr>
            <a:spLocks noChangeAspect="1" noChangeArrowheads="1"/>
          </p:cNvSpPr>
          <p:nvPr/>
        </p:nvSpPr>
        <p:spPr bwMode="auto">
          <a:xfrm>
            <a:off x="155575" y="-411163"/>
            <a:ext cx="1143000" cy="857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1066800" y="228600"/>
            <a:ext cx="7239000" cy="769441"/>
          </a:xfrm>
          <a:prstGeom prst="rect">
            <a:avLst/>
          </a:prstGeom>
          <a:noFill/>
        </p:spPr>
        <p:txBody>
          <a:bodyPr wrap="square" rtlCol="0">
            <a:spAutoFit/>
          </a:bodyPr>
          <a:lstStyle/>
          <a:p>
            <a:pPr algn="ctr"/>
            <a:r>
              <a:rPr lang="en-US" sz="4400" b="1" dirty="0" smtClean="0">
                <a:solidFill>
                  <a:srgbClr val="002060"/>
                </a:solidFill>
                <a:latin typeface="Britannic Bold" pitchFamily="34" charset="0"/>
                <a:cs typeface="Arial" pitchFamily="34" charset="0"/>
              </a:rPr>
              <a:t>HOME SWEET HOME</a:t>
            </a:r>
            <a:endParaRPr lang="en-US" sz="4400" b="1" dirty="0">
              <a:solidFill>
                <a:srgbClr val="002060"/>
              </a:solidFill>
              <a:latin typeface="Britannic Bold" pitchFamily="34" charset="0"/>
              <a:cs typeface="Arial" pitchFamily="34" charset="0"/>
            </a:endParaRPr>
          </a:p>
        </p:txBody>
      </p:sp>
      <p:grpSp>
        <p:nvGrpSpPr>
          <p:cNvPr id="2" name="Group 1"/>
          <p:cNvGrpSpPr/>
          <p:nvPr/>
        </p:nvGrpSpPr>
        <p:grpSpPr>
          <a:xfrm>
            <a:off x="228600" y="1752600"/>
            <a:ext cx="4648200" cy="2590800"/>
            <a:chOff x="228600" y="1752600"/>
            <a:chExt cx="4648200" cy="2590800"/>
          </a:xfrm>
        </p:grpSpPr>
        <p:pic>
          <p:nvPicPr>
            <p:cNvPr id="27650" name="Picture 2" descr="http://www.unigoop.com/images/gallery/california_spiny_lobster-450.jpg"/>
            <p:cNvPicPr>
              <a:picLocks noChangeAspect="1" noChangeArrowheads="1"/>
            </p:cNvPicPr>
            <p:nvPr/>
          </p:nvPicPr>
          <p:blipFill>
            <a:blip r:embed="rId4" cstate="print"/>
            <a:srcRect/>
            <a:stretch>
              <a:fillRect/>
            </a:stretch>
          </p:blipFill>
          <p:spPr bwMode="auto">
            <a:xfrm>
              <a:off x="228600" y="1752600"/>
              <a:ext cx="3200400" cy="2560320"/>
            </a:xfrm>
            <a:prstGeom prst="rect">
              <a:avLst/>
            </a:prstGeom>
            <a:noFill/>
          </p:spPr>
        </p:pic>
        <p:sp>
          <p:nvSpPr>
            <p:cNvPr id="18" name="TextBox 17"/>
            <p:cNvSpPr txBox="1"/>
            <p:nvPr/>
          </p:nvSpPr>
          <p:spPr>
            <a:xfrm>
              <a:off x="2590800" y="4097179"/>
              <a:ext cx="2286000" cy="246221"/>
            </a:xfrm>
            <a:prstGeom prst="rect">
              <a:avLst/>
            </a:prstGeom>
            <a:noFill/>
          </p:spPr>
          <p:txBody>
            <a:bodyPr wrap="square" rtlCol="0">
              <a:spAutoFit/>
            </a:bodyPr>
            <a:lstStyle/>
            <a:p>
              <a:r>
                <a:rPr lang="en-US" sz="1000" dirty="0" smtClean="0">
                  <a:solidFill>
                    <a:schemeClr val="bg1"/>
                  </a:solidFill>
                </a:rPr>
                <a:t>unigoop.com</a:t>
              </a:r>
              <a:endParaRPr lang="en-US" sz="1000" dirty="0">
                <a:solidFill>
                  <a:schemeClr val="bg1"/>
                </a:solidFill>
              </a:endParaRPr>
            </a:p>
          </p:txBody>
        </p:sp>
      </p:grpSp>
      <p:grpSp>
        <p:nvGrpSpPr>
          <p:cNvPr id="3" name="Group 2"/>
          <p:cNvGrpSpPr/>
          <p:nvPr/>
        </p:nvGrpSpPr>
        <p:grpSpPr>
          <a:xfrm>
            <a:off x="5638800" y="4267200"/>
            <a:ext cx="4038600" cy="2209800"/>
            <a:chOff x="5638800" y="4267200"/>
            <a:chExt cx="4038600" cy="2209800"/>
          </a:xfrm>
        </p:grpSpPr>
        <p:pic>
          <p:nvPicPr>
            <p:cNvPr id="19" name="Picture 4" descr="http://funscubadiver.com/gallery/california-scuba-photo/california-giant-sea-star.jpg"/>
            <p:cNvPicPr>
              <a:picLocks noChangeAspect="1" noChangeArrowheads="1"/>
            </p:cNvPicPr>
            <p:nvPr/>
          </p:nvPicPr>
          <p:blipFill>
            <a:blip r:embed="rId5" cstate="print"/>
            <a:srcRect/>
            <a:stretch>
              <a:fillRect/>
            </a:stretch>
          </p:blipFill>
          <p:spPr bwMode="auto">
            <a:xfrm>
              <a:off x="5638800" y="4267200"/>
              <a:ext cx="2971800" cy="2144649"/>
            </a:xfrm>
            <a:prstGeom prst="rect">
              <a:avLst/>
            </a:prstGeom>
            <a:noFill/>
          </p:spPr>
        </p:pic>
        <p:sp>
          <p:nvSpPr>
            <p:cNvPr id="20" name="TextBox 19"/>
            <p:cNvSpPr txBox="1"/>
            <p:nvPr/>
          </p:nvSpPr>
          <p:spPr>
            <a:xfrm>
              <a:off x="7391400" y="6230779"/>
              <a:ext cx="2286000" cy="246221"/>
            </a:xfrm>
            <a:prstGeom prst="rect">
              <a:avLst/>
            </a:prstGeom>
            <a:noFill/>
          </p:spPr>
          <p:txBody>
            <a:bodyPr wrap="square" rtlCol="0">
              <a:spAutoFit/>
            </a:bodyPr>
            <a:lstStyle/>
            <a:p>
              <a:r>
                <a:rPr lang="en-US" sz="1000" dirty="0" smtClean="0">
                  <a:solidFill>
                    <a:schemeClr val="bg1"/>
                  </a:solidFill>
                </a:rPr>
                <a:t>funscubadiver.com</a:t>
              </a:r>
              <a:endParaRPr lang="en-US" sz="1000" dirty="0">
                <a:solidFill>
                  <a:schemeClr val="bg1"/>
                </a:solidFill>
              </a:endParaRPr>
            </a:p>
          </p:txBody>
        </p:sp>
      </p:grpSp>
      <p:grpSp>
        <p:nvGrpSpPr>
          <p:cNvPr id="4" name="Group 3"/>
          <p:cNvGrpSpPr/>
          <p:nvPr/>
        </p:nvGrpSpPr>
        <p:grpSpPr>
          <a:xfrm>
            <a:off x="1295400" y="3962400"/>
            <a:ext cx="4419600" cy="2314575"/>
            <a:chOff x="1295400" y="3962400"/>
            <a:chExt cx="4419600" cy="2314575"/>
          </a:xfrm>
        </p:grpSpPr>
        <p:pic>
          <p:nvPicPr>
            <p:cNvPr id="23" name="Picture 6" descr="http://www.aquaticsworlduk.com/images/P/brittlestar-01.jpg"/>
            <p:cNvPicPr>
              <a:picLocks noChangeAspect="1" noChangeArrowheads="1"/>
            </p:cNvPicPr>
            <p:nvPr/>
          </p:nvPicPr>
          <p:blipFill>
            <a:blip r:embed="rId6" cstate="print"/>
            <a:srcRect/>
            <a:stretch>
              <a:fillRect/>
            </a:stretch>
          </p:blipFill>
          <p:spPr bwMode="auto">
            <a:xfrm>
              <a:off x="1295400" y="3962400"/>
              <a:ext cx="3515810" cy="2314575"/>
            </a:xfrm>
            <a:prstGeom prst="rect">
              <a:avLst/>
            </a:prstGeom>
            <a:noFill/>
          </p:spPr>
        </p:pic>
        <p:sp>
          <p:nvSpPr>
            <p:cNvPr id="24" name="TextBox 23"/>
            <p:cNvSpPr txBox="1"/>
            <p:nvPr/>
          </p:nvSpPr>
          <p:spPr>
            <a:xfrm>
              <a:off x="3429000" y="6030754"/>
              <a:ext cx="2286000" cy="246221"/>
            </a:xfrm>
            <a:prstGeom prst="rect">
              <a:avLst/>
            </a:prstGeom>
            <a:noFill/>
          </p:spPr>
          <p:txBody>
            <a:bodyPr wrap="square" rtlCol="0">
              <a:spAutoFit/>
            </a:bodyPr>
            <a:lstStyle/>
            <a:p>
              <a:r>
                <a:rPr lang="en-US" sz="1000" dirty="0" smtClean="0">
                  <a:solidFill>
                    <a:schemeClr val="bg1"/>
                  </a:solidFill>
                </a:rPr>
                <a:t>aquaticsworlduk.com</a:t>
              </a:r>
              <a:endParaRPr lang="en-US" sz="1000" dirty="0">
                <a:solidFill>
                  <a:schemeClr val="bg1"/>
                </a:solidFill>
              </a:endParaRPr>
            </a:p>
          </p:txBody>
        </p:sp>
      </p:grpSp>
      <p:grpSp>
        <p:nvGrpSpPr>
          <p:cNvPr id="5" name="Group 4"/>
          <p:cNvGrpSpPr/>
          <p:nvPr/>
        </p:nvGrpSpPr>
        <p:grpSpPr>
          <a:xfrm>
            <a:off x="6172200" y="1676400"/>
            <a:ext cx="3657600" cy="1925511"/>
            <a:chOff x="6172200" y="1676400"/>
            <a:chExt cx="3657600" cy="1925511"/>
          </a:xfrm>
        </p:grpSpPr>
        <p:pic>
          <p:nvPicPr>
            <p:cNvPr id="26" name="Picture 8" descr="http://www.malibudivers.com/images/RedAbalone.jpg"/>
            <p:cNvPicPr>
              <a:picLocks noChangeAspect="1" noChangeArrowheads="1"/>
            </p:cNvPicPr>
            <p:nvPr/>
          </p:nvPicPr>
          <p:blipFill>
            <a:blip r:embed="rId7" cstate="print"/>
            <a:srcRect/>
            <a:stretch>
              <a:fillRect/>
            </a:stretch>
          </p:blipFill>
          <p:spPr bwMode="auto">
            <a:xfrm>
              <a:off x="6172200" y="1676400"/>
              <a:ext cx="2565400" cy="1924050"/>
            </a:xfrm>
            <a:prstGeom prst="rect">
              <a:avLst/>
            </a:prstGeom>
            <a:noFill/>
          </p:spPr>
        </p:pic>
        <p:sp>
          <p:nvSpPr>
            <p:cNvPr id="27" name="TextBox 26"/>
            <p:cNvSpPr txBox="1"/>
            <p:nvPr/>
          </p:nvSpPr>
          <p:spPr>
            <a:xfrm>
              <a:off x="7543800" y="3355690"/>
              <a:ext cx="2286000" cy="246221"/>
            </a:xfrm>
            <a:prstGeom prst="rect">
              <a:avLst/>
            </a:prstGeom>
            <a:noFill/>
          </p:spPr>
          <p:txBody>
            <a:bodyPr wrap="square" rtlCol="0">
              <a:spAutoFit/>
            </a:bodyPr>
            <a:lstStyle/>
            <a:p>
              <a:r>
                <a:rPr lang="en-US" sz="1000" dirty="0">
                  <a:solidFill>
                    <a:schemeClr val="bg1"/>
                  </a:solidFill>
                </a:rPr>
                <a:t>m</a:t>
              </a:r>
              <a:r>
                <a:rPr lang="en-US" sz="1000" dirty="0" smtClean="0">
                  <a:solidFill>
                    <a:schemeClr val="bg1"/>
                  </a:solidFill>
                </a:rPr>
                <a:t>alibudivers.com</a:t>
              </a:r>
              <a:endParaRPr lang="en-US" sz="1000" dirty="0">
                <a:solidFill>
                  <a:schemeClr val="bg1"/>
                </a:solidFill>
              </a:endParaRPr>
            </a:p>
          </p:txBody>
        </p:sp>
      </p:grpSp>
      <p:grpSp>
        <p:nvGrpSpPr>
          <p:cNvPr id="6" name="Group 5"/>
          <p:cNvGrpSpPr/>
          <p:nvPr/>
        </p:nvGrpSpPr>
        <p:grpSpPr>
          <a:xfrm>
            <a:off x="3048000" y="2514600"/>
            <a:ext cx="4038600" cy="3048000"/>
            <a:chOff x="3048000" y="2514600"/>
            <a:chExt cx="4038600" cy="3048000"/>
          </a:xfrm>
        </p:grpSpPr>
        <p:pic>
          <p:nvPicPr>
            <p:cNvPr id="29" name="Picture 10" descr="http://www.animalpictures1.com/data/media/112/Sea_Urchin-1.jpg"/>
            <p:cNvPicPr>
              <a:picLocks noChangeAspect="1" noChangeArrowheads="1"/>
            </p:cNvPicPr>
            <p:nvPr/>
          </p:nvPicPr>
          <p:blipFill>
            <a:blip r:embed="rId8" cstate="print"/>
            <a:srcRect/>
            <a:stretch>
              <a:fillRect/>
            </a:stretch>
          </p:blipFill>
          <p:spPr bwMode="auto">
            <a:xfrm>
              <a:off x="3048000" y="2514600"/>
              <a:ext cx="3048000" cy="3048000"/>
            </a:xfrm>
            <a:prstGeom prst="rect">
              <a:avLst/>
            </a:prstGeom>
            <a:noFill/>
          </p:spPr>
        </p:pic>
        <p:sp>
          <p:nvSpPr>
            <p:cNvPr id="30" name="TextBox 29"/>
            <p:cNvSpPr txBox="1"/>
            <p:nvPr/>
          </p:nvSpPr>
          <p:spPr>
            <a:xfrm>
              <a:off x="4800600" y="5316379"/>
              <a:ext cx="2286000" cy="246221"/>
            </a:xfrm>
            <a:prstGeom prst="rect">
              <a:avLst/>
            </a:prstGeom>
            <a:noFill/>
          </p:spPr>
          <p:txBody>
            <a:bodyPr wrap="square" rtlCol="0">
              <a:spAutoFit/>
            </a:bodyPr>
            <a:lstStyle/>
            <a:p>
              <a:r>
                <a:rPr lang="en-US" sz="1000" dirty="0" smtClean="0">
                  <a:solidFill>
                    <a:schemeClr val="bg1"/>
                  </a:solidFill>
                </a:rPr>
                <a:t>animalpictures.com</a:t>
              </a:r>
              <a:endParaRPr lang="en-US" sz="1000" dirty="0">
                <a:solidFill>
                  <a:schemeClr val="bg1"/>
                </a:solidFill>
              </a:endParaRPr>
            </a:p>
          </p:txBody>
        </p:sp>
      </p:grpSp>
      <p:grpSp>
        <p:nvGrpSpPr>
          <p:cNvPr id="7" name="Group 6"/>
          <p:cNvGrpSpPr/>
          <p:nvPr/>
        </p:nvGrpSpPr>
        <p:grpSpPr>
          <a:xfrm>
            <a:off x="304800" y="2743200"/>
            <a:ext cx="4267200" cy="2362200"/>
            <a:chOff x="304800" y="2743200"/>
            <a:chExt cx="4267200" cy="2362200"/>
          </a:xfrm>
        </p:grpSpPr>
        <p:pic>
          <p:nvPicPr>
            <p:cNvPr id="32" name="Picture 12" descr="http://www.coldwaterimages.com/img/melibe0.JPG"/>
            <p:cNvPicPr>
              <a:picLocks noChangeAspect="1" noChangeArrowheads="1"/>
            </p:cNvPicPr>
            <p:nvPr/>
          </p:nvPicPr>
          <p:blipFill>
            <a:blip r:embed="rId9" cstate="print"/>
            <a:srcRect/>
            <a:stretch>
              <a:fillRect/>
            </a:stretch>
          </p:blipFill>
          <p:spPr bwMode="auto">
            <a:xfrm>
              <a:off x="304800" y="2743200"/>
              <a:ext cx="3352800" cy="2314049"/>
            </a:xfrm>
            <a:prstGeom prst="rect">
              <a:avLst/>
            </a:prstGeom>
            <a:noFill/>
          </p:spPr>
        </p:pic>
        <p:sp>
          <p:nvSpPr>
            <p:cNvPr id="33" name="TextBox 32"/>
            <p:cNvSpPr txBox="1"/>
            <p:nvPr/>
          </p:nvSpPr>
          <p:spPr>
            <a:xfrm>
              <a:off x="2286000" y="4859179"/>
              <a:ext cx="2286000" cy="246221"/>
            </a:xfrm>
            <a:prstGeom prst="rect">
              <a:avLst/>
            </a:prstGeom>
            <a:noFill/>
          </p:spPr>
          <p:txBody>
            <a:bodyPr wrap="square" rtlCol="0">
              <a:spAutoFit/>
            </a:bodyPr>
            <a:lstStyle/>
            <a:p>
              <a:r>
                <a:rPr lang="en-US" sz="1000" dirty="0" smtClean="0">
                  <a:solidFill>
                    <a:schemeClr val="bg1"/>
                  </a:solidFill>
                </a:rPr>
                <a:t>coldwaterimages.com</a:t>
              </a:r>
              <a:endParaRPr lang="en-US" sz="1000" dirty="0">
                <a:solidFill>
                  <a:schemeClr val="bg1"/>
                </a:solidFill>
              </a:endParaRPr>
            </a:p>
          </p:txBody>
        </p:sp>
      </p:grpSp>
      <p:grpSp>
        <p:nvGrpSpPr>
          <p:cNvPr id="8" name="Group 7"/>
          <p:cNvGrpSpPr/>
          <p:nvPr/>
        </p:nvGrpSpPr>
        <p:grpSpPr>
          <a:xfrm>
            <a:off x="4114800" y="2971800"/>
            <a:ext cx="5181600" cy="3657600"/>
            <a:chOff x="4114800" y="2971800"/>
            <a:chExt cx="5181600" cy="3657600"/>
          </a:xfrm>
        </p:grpSpPr>
        <p:pic>
          <p:nvPicPr>
            <p:cNvPr id="35" name="Picture 14" descr="http://www.coastal.ca.gov/publiced/photos/2006/hm-Woods-nudibranch.jpg"/>
            <p:cNvPicPr>
              <a:picLocks noChangeAspect="1" noChangeArrowheads="1"/>
            </p:cNvPicPr>
            <p:nvPr/>
          </p:nvPicPr>
          <p:blipFill>
            <a:blip r:embed="rId10" cstate="print"/>
            <a:srcRect/>
            <a:stretch>
              <a:fillRect/>
            </a:stretch>
          </p:blipFill>
          <p:spPr bwMode="auto">
            <a:xfrm>
              <a:off x="4114800" y="2971800"/>
              <a:ext cx="3810000" cy="3590925"/>
            </a:xfrm>
            <a:prstGeom prst="rect">
              <a:avLst/>
            </a:prstGeom>
            <a:noFill/>
          </p:spPr>
        </p:pic>
        <p:sp>
          <p:nvSpPr>
            <p:cNvPr id="37" name="TextBox 36"/>
            <p:cNvSpPr txBox="1"/>
            <p:nvPr/>
          </p:nvSpPr>
          <p:spPr>
            <a:xfrm>
              <a:off x="7010400" y="6383179"/>
              <a:ext cx="2286000" cy="246221"/>
            </a:xfrm>
            <a:prstGeom prst="rect">
              <a:avLst/>
            </a:prstGeom>
            <a:noFill/>
          </p:spPr>
          <p:txBody>
            <a:bodyPr wrap="square" rtlCol="0">
              <a:spAutoFit/>
            </a:bodyPr>
            <a:lstStyle/>
            <a:p>
              <a:r>
                <a:rPr lang="en-US" sz="1000" dirty="0">
                  <a:solidFill>
                    <a:schemeClr val="bg1"/>
                  </a:solidFill>
                </a:rPr>
                <a:t>c</a:t>
              </a:r>
              <a:r>
                <a:rPr lang="en-US" sz="1000" dirty="0" smtClean="0">
                  <a:solidFill>
                    <a:schemeClr val="bg1"/>
                  </a:solidFill>
                </a:rPr>
                <a:t>oastalca.gov</a:t>
              </a:r>
              <a:endParaRPr lang="en-US" sz="1000" dirty="0">
                <a:solidFill>
                  <a:schemeClr val="bg1"/>
                </a:solidFill>
              </a:endParaRPr>
            </a:p>
          </p:txBody>
        </p:sp>
      </p:grpSp>
      <p:grpSp>
        <p:nvGrpSpPr>
          <p:cNvPr id="9" name="Group 8"/>
          <p:cNvGrpSpPr/>
          <p:nvPr/>
        </p:nvGrpSpPr>
        <p:grpSpPr>
          <a:xfrm>
            <a:off x="2590800" y="1905000"/>
            <a:ext cx="5257800" cy="2989421"/>
            <a:chOff x="2590800" y="1905000"/>
            <a:chExt cx="5257800" cy="2989421"/>
          </a:xfrm>
        </p:grpSpPr>
        <p:pic>
          <p:nvPicPr>
            <p:cNvPr id="39" name="Picture 16" descr="http://www.divebums.com/week/2007/Oct29-2007/Northern-kelp-crab_spencer-tuck.jpg"/>
            <p:cNvPicPr>
              <a:picLocks noChangeAspect="1" noChangeArrowheads="1"/>
            </p:cNvPicPr>
            <p:nvPr/>
          </p:nvPicPr>
          <p:blipFill>
            <a:blip r:embed="rId11" cstate="print"/>
            <a:srcRect/>
            <a:stretch>
              <a:fillRect/>
            </a:stretch>
          </p:blipFill>
          <p:spPr bwMode="auto">
            <a:xfrm>
              <a:off x="2590800" y="1905000"/>
              <a:ext cx="3962400" cy="2971800"/>
            </a:xfrm>
            <a:prstGeom prst="rect">
              <a:avLst/>
            </a:prstGeom>
            <a:noFill/>
          </p:spPr>
        </p:pic>
        <p:sp>
          <p:nvSpPr>
            <p:cNvPr id="40" name="TextBox 39"/>
            <p:cNvSpPr txBox="1"/>
            <p:nvPr/>
          </p:nvSpPr>
          <p:spPr>
            <a:xfrm>
              <a:off x="5562600" y="4648200"/>
              <a:ext cx="2286000" cy="246221"/>
            </a:xfrm>
            <a:prstGeom prst="rect">
              <a:avLst/>
            </a:prstGeom>
            <a:noFill/>
          </p:spPr>
          <p:txBody>
            <a:bodyPr wrap="square" rtlCol="0">
              <a:spAutoFit/>
            </a:bodyPr>
            <a:lstStyle/>
            <a:p>
              <a:r>
                <a:rPr lang="en-US" sz="1000" dirty="0">
                  <a:solidFill>
                    <a:schemeClr val="bg1"/>
                  </a:solidFill>
                </a:rPr>
                <a:t>d</a:t>
              </a:r>
              <a:r>
                <a:rPr lang="en-US" sz="1000" dirty="0" smtClean="0">
                  <a:solidFill>
                    <a:schemeClr val="bg1"/>
                  </a:solidFill>
                </a:rPr>
                <a:t>ivebums.com</a:t>
              </a:r>
              <a:endParaRPr lang="en-US" sz="1000" dirty="0">
                <a:solidFill>
                  <a:schemeClr val="bg1"/>
                </a:solidFill>
              </a:endParaRPr>
            </a:p>
          </p:txBody>
        </p:sp>
      </p:grpSp>
      <p:grpSp>
        <p:nvGrpSpPr>
          <p:cNvPr id="10" name="Group 9"/>
          <p:cNvGrpSpPr/>
          <p:nvPr/>
        </p:nvGrpSpPr>
        <p:grpSpPr>
          <a:xfrm>
            <a:off x="76203" y="4419600"/>
            <a:ext cx="5181597" cy="2362200"/>
            <a:chOff x="76203" y="4419600"/>
            <a:chExt cx="5181597" cy="2362200"/>
          </a:xfrm>
        </p:grpSpPr>
        <p:pic>
          <p:nvPicPr>
            <p:cNvPr id="42" name="Picture 18" descr="Ostrich Plume Bryozoan"/>
            <p:cNvPicPr>
              <a:picLocks noChangeAspect="1" noChangeArrowheads="1"/>
            </p:cNvPicPr>
            <p:nvPr/>
          </p:nvPicPr>
          <p:blipFill>
            <a:blip r:embed="rId12" cstate="print"/>
            <a:srcRect b="8823"/>
            <a:stretch>
              <a:fillRect/>
            </a:stretch>
          </p:blipFill>
          <p:spPr bwMode="auto">
            <a:xfrm>
              <a:off x="76203" y="4419600"/>
              <a:ext cx="3886197" cy="2362200"/>
            </a:xfrm>
            <a:prstGeom prst="rect">
              <a:avLst/>
            </a:prstGeom>
            <a:noFill/>
          </p:spPr>
        </p:pic>
        <p:sp>
          <p:nvSpPr>
            <p:cNvPr id="43" name="TextBox 42"/>
            <p:cNvSpPr txBox="1"/>
            <p:nvPr/>
          </p:nvSpPr>
          <p:spPr>
            <a:xfrm>
              <a:off x="2971800" y="6535579"/>
              <a:ext cx="2286000" cy="246221"/>
            </a:xfrm>
            <a:prstGeom prst="rect">
              <a:avLst/>
            </a:prstGeom>
            <a:noFill/>
          </p:spPr>
          <p:txBody>
            <a:bodyPr wrap="square" rtlCol="0">
              <a:spAutoFit/>
            </a:bodyPr>
            <a:lstStyle/>
            <a:p>
              <a:r>
                <a:rPr lang="en-US" sz="1000" dirty="0">
                  <a:solidFill>
                    <a:schemeClr val="bg1"/>
                  </a:solidFill>
                </a:rPr>
                <a:t>w</a:t>
              </a:r>
              <a:r>
                <a:rPr lang="en-US" sz="1000" dirty="0" smtClean="0">
                  <a:solidFill>
                    <a:schemeClr val="bg1"/>
                  </a:solidFill>
                </a:rPr>
                <a:t>ikipedia.com</a:t>
              </a:r>
              <a:endParaRPr lang="en-US" sz="1000" dirty="0">
                <a:solidFill>
                  <a:schemeClr val="bg1"/>
                </a:solidFill>
              </a:endParaRPr>
            </a:p>
          </p:txBody>
        </p:sp>
      </p:grpSp>
      <p:grpSp>
        <p:nvGrpSpPr>
          <p:cNvPr id="11" name="Group 10"/>
          <p:cNvGrpSpPr/>
          <p:nvPr/>
        </p:nvGrpSpPr>
        <p:grpSpPr>
          <a:xfrm>
            <a:off x="4572000" y="3352800"/>
            <a:ext cx="5334000" cy="2837021"/>
            <a:chOff x="4572000" y="3352800"/>
            <a:chExt cx="5334000" cy="2837021"/>
          </a:xfrm>
        </p:grpSpPr>
        <p:pic>
          <p:nvPicPr>
            <p:cNvPr id="45" name="Picture 20" descr="http://www.dereila.ca/dereilaimages/whif%20spit16.jpg"/>
            <p:cNvPicPr>
              <a:picLocks noChangeAspect="1" noChangeArrowheads="1"/>
            </p:cNvPicPr>
            <p:nvPr/>
          </p:nvPicPr>
          <p:blipFill>
            <a:blip r:embed="rId13" cstate="print"/>
            <a:srcRect/>
            <a:stretch>
              <a:fillRect/>
            </a:stretch>
          </p:blipFill>
          <p:spPr bwMode="auto">
            <a:xfrm>
              <a:off x="4572000" y="3352800"/>
              <a:ext cx="3755613" cy="2819400"/>
            </a:xfrm>
            <a:prstGeom prst="rect">
              <a:avLst/>
            </a:prstGeom>
            <a:noFill/>
          </p:spPr>
        </p:pic>
        <p:sp>
          <p:nvSpPr>
            <p:cNvPr id="46" name="TextBox 45"/>
            <p:cNvSpPr txBox="1"/>
            <p:nvPr/>
          </p:nvSpPr>
          <p:spPr>
            <a:xfrm>
              <a:off x="7620000" y="5943600"/>
              <a:ext cx="2286000" cy="246221"/>
            </a:xfrm>
            <a:prstGeom prst="rect">
              <a:avLst/>
            </a:prstGeom>
            <a:noFill/>
          </p:spPr>
          <p:txBody>
            <a:bodyPr wrap="square" rtlCol="0">
              <a:spAutoFit/>
            </a:bodyPr>
            <a:lstStyle/>
            <a:p>
              <a:r>
                <a:rPr lang="en-US" sz="1000" dirty="0" smtClean="0">
                  <a:solidFill>
                    <a:schemeClr val="bg1"/>
                  </a:solidFill>
                </a:rPr>
                <a:t>deriela.ca</a:t>
              </a:r>
              <a:endParaRPr lang="en-US" sz="1000" dirty="0">
                <a:solidFill>
                  <a:schemeClr val="bg1"/>
                </a:solidFill>
              </a:endParaRPr>
            </a:p>
          </p:txBody>
        </p:sp>
      </p:grpSp>
      <p:sp>
        <p:nvSpPr>
          <p:cNvPr id="49" name="TextBox 48"/>
          <p:cNvSpPr txBox="1"/>
          <p:nvPr/>
        </p:nvSpPr>
        <p:spPr>
          <a:xfrm>
            <a:off x="5334000" y="6019800"/>
            <a:ext cx="2286000" cy="246221"/>
          </a:xfrm>
          <a:prstGeom prst="rect">
            <a:avLst/>
          </a:prstGeom>
          <a:noFill/>
        </p:spPr>
        <p:txBody>
          <a:bodyPr wrap="square" rtlCol="0">
            <a:spAutoFit/>
          </a:bodyPr>
          <a:lstStyle/>
          <a:p>
            <a:r>
              <a:rPr lang="en-US" sz="1000" dirty="0" smtClean="0">
                <a:solidFill>
                  <a:schemeClr val="bg1"/>
                </a:solidFill>
              </a:rPr>
              <a:t>nathistoc.bio.uci.edu</a:t>
            </a:r>
            <a:endParaRPr lang="en-US" sz="1000" dirty="0">
              <a:solidFill>
                <a:schemeClr val="bg1"/>
              </a:solidFill>
            </a:endParaRPr>
          </a:p>
        </p:txBody>
      </p:sp>
      <p:grpSp>
        <p:nvGrpSpPr>
          <p:cNvPr id="13" name="Group 12"/>
          <p:cNvGrpSpPr/>
          <p:nvPr/>
        </p:nvGrpSpPr>
        <p:grpSpPr>
          <a:xfrm>
            <a:off x="304800" y="1524000"/>
            <a:ext cx="5867400" cy="3429000"/>
            <a:chOff x="304800" y="1524000"/>
            <a:chExt cx="5867400" cy="3429000"/>
          </a:xfrm>
        </p:grpSpPr>
        <p:pic>
          <p:nvPicPr>
            <p:cNvPr id="51" name="Picture 26" descr="http://www.mbari.org/news/feature-image/caprellid-450.jpg"/>
            <p:cNvPicPr>
              <a:picLocks noChangeAspect="1" noChangeArrowheads="1"/>
            </p:cNvPicPr>
            <p:nvPr/>
          </p:nvPicPr>
          <p:blipFill>
            <a:blip r:embed="rId14" cstate="print"/>
            <a:srcRect b="9548"/>
            <a:stretch>
              <a:fillRect/>
            </a:stretch>
          </p:blipFill>
          <p:spPr bwMode="auto">
            <a:xfrm>
              <a:off x="304800" y="1524000"/>
              <a:ext cx="4286250" cy="3429000"/>
            </a:xfrm>
            <a:prstGeom prst="rect">
              <a:avLst/>
            </a:prstGeom>
            <a:noFill/>
          </p:spPr>
        </p:pic>
        <p:sp>
          <p:nvSpPr>
            <p:cNvPr id="52" name="TextBox 51"/>
            <p:cNvSpPr txBox="1"/>
            <p:nvPr/>
          </p:nvSpPr>
          <p:spPr>
            <a:xfrm>
              <a:off x="3886200" y="4706779"/>
              <a:ext cx="2286000" cy="246221"/>
            </a:xfrm>
            <a:prstGeom prst="rect">
              <a:avLst/>
            </a:prstGeom>
            <a:noFill/>
          </p:spPr>
          <p:txBody>
            <a:bodyPr wrap="square" rtlCol="0">
              <a:spAutoFit/>
            </a:bodyPr>
            <a:lstStyle/>
            <a:p>
              <a:r>
                <a:rPr lang="en-US" sz="1000" dirty="0">
                  <a:solidFill>
                    <a:schemeClr val="bg1"/>
                  </a:solidFill>
                </a:rPr>
                <a:t>m</a:t>
              </a:r>
              <a:r>
                <a:rPr lang="en-US" sz="1000" dirty="0" smtClean="0">
                  <a:solidFill>
                    <a:schemeClr val="bg1"/>
                  </a:solidFill>
                </a:rPr>
                <a:t>bari.org</a:t>
              </a:r>
              <a:endParaRPr lang="en-US" sz="1000" dirty="0">
                <a:solidFill>
                  <a:schemeClr val="bg1"/>
                </a:solidFill>
              </a:endParaRPr>
            </a:p>
          </p:txBody>
        </p:sp>
      </p:grpSp>
      <p:grpSp>
        <p:nvGrpSpPr>
          <p:cNvPr id="14" name="Group 13"/>
          <p:cNvGrpSpPr/>
          <p:nvPr/>
        </p:nvGrpSpPr>
        <p:grpSpPr>
          <a:xfrm>
            <a:off x="4114800" y="2209800"/>
            <a:ext cx="6324600" cy="2209800"/>
            <a:chOff x="4114800" y="2209800"/>
            <a:chExt cx="6324600" cy="2209800"/>
          </a:xfrm>
        </p:grpSpPr>
        <p:pic>
          <p:nvPicPr>
            <p:cNvPr id="54" name="Picture 28"/>
            <p:cNvPicPr>
              <a:picLocks noChangeAspect="1" noChangeArrowheads="1"/>
            </p:cNvPicPr>
            <p:nvPr/>
          </p:nvPicPr>
          <p:blipFill rotWithShape="1">
            <a:blip r:embed="rId15" cstate="print"/>
            <a:srcRect b="8661"/>
            <a:stretch/>
          </p:blipFill>
          <p:spPr bwMode="auto">
            <a:xfrm>
              <a:off x="4114800" y="2209800"/>
              <a:ext cx="4762500" cy="2209800"/>
            </a:xfrm>
            <a:prstGeom prst="rect">
              <a:avLst/>
            </a:prstGeom>
            <a:noFill/>
          </p:spPr>
        </p:pic>
        <p:sp>
          <p:nvSpPr>
            <p:cNvPr id="55" name="TextBox 54"/>
            <p:cNvSpPr txBox="1"/>
            <p:nvPr/>
          </p:nvSpPr>
          <p:spPr>
            <a:xfrm>
              <a:off x="8153400" y="4173379"/>
              <a:ext cx="2286000" cy="246221"/>
            </a:xfrm>
            <a:prstGeom prst="rect">
              <a:avLst/>
            </a:prstGeom>
            <a:noFill/>
          </p:spPr>
          <p:txBody>
            <a:bodyPr wrap="square" rtlCol="0">
              <a:spAutoFit/>
            </a:bodyPr>
            <a:lstStyle/>
            <a:p>
              <a:r>
                <a:rPr lang="en-US" sz="1000" dirty="0">
                  <a:solidFill>
                    <a:schemeClr val="bg1"/>
                  </a:solidFill>
                </a:rPr>
                <a:t>m</a:t>
              </a:r>
              <a:r>
                <a:rPr lang="en-US" sz="1000" dirty="0" smtClean="0">
                  <a:solidFill>
                    <a:schemeClr val="bg1"/>
                  </a:solidFill>
                </a:rPr>
                <a:t>bari.org</a:t>
              </a:r>
              <a:endParaRPr lang="en-US" sz="1000" dirty="0">
                <a:solidFill>
                  <a:schemeClr val="bg1"/>
                </a:solidFill>
              </a:endParaRPr>
            </a:p>
          </p:txBody>
        </p: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81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ssolv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ssolv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dissolv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dissolve">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kelp holdfast image.jpg"/>
          <p:cNvPicPr>
            <a:picLocks noChangeAspect="1"/>
          </p:cNvPicPr>
          <p:nvPr/>
        </p:nvPicPr>
        <p:blipFill>
          <a:blip r:embed="rId2"/>
          <a:stretch>
            <a:fillRect/>
          </a:stretch>
        </p:blipFill>
        <p:spPr>
          <a:xfrm>
            <a:off x="1828800" y="1092200"/>
            <a:ext cx="4495800" cy="5765800"/>
          </a:xfrm>
          <a:prstGeom prst="rect">
            <a:avLst/>
          </a:prstGeom>
        </p:spPr>
      </p:pic>
      <p:sp>
        <p:nvSpPr>
          <p:cNvPr id="4" name="TextBox 3"/>
          <p:cNvSpPr txBox="1"/>
          <p:nvPr/>
        </p:nvSpPr>
        <p:spPr>
          <a:xfrm>
            <a:off x="3733800" y="381000"/>
            <a:ext cx="2480166" cy="861774"/>
          </a:xfrm>
          <a:prstGeom prst="rect">
            <a:avLst/>
          </a:prstGeom>
          <a:noFill/>
        </p:spPr>
        <p:txBody>
          <a:bodyPr wrap="none" rtlCol="0">
            <a:spAutoFit/>
          </a:bodyPr>
          <a:lstStyle/>
          <a:p>
            <a:r>
              <a:rPr lang="en-US" sz="3200" b="1" dirty="0" smtClean="0">
                <a:solidFill>
                  <a:srgbClr val="002060"/>
                </a:solidFill>
                <a:latin typeface="Britannic Bold" pitchFamily="34" charset="0"/>
                <a:cs typeface="Arial" pitchFamily="34" charset="0"/>
              </a:rPr>
              <a:t>KELP</a:t>
            </a:r>
            <a:r>
              <a:rPr lang="en-US" sz="3200" b="1" dirty="0" smtClean="0">
                <a:solidFill>
                  <a:srgbClr val="002060"/>
                </a:solidFill>
                <a:latin typeface="Britannic Bold" pitchFamily="34" charset="0"/>
                <a:cs typeface="Arial" pitchFamily="34" charset="0"/>
              </a:rPr>
              <a:t> PADDY</a:t>
            </a:r>
          </a:p>
          <a:p>
            <a:endParaRPr lang="en-US" dirty="0"/>
          </a:p>
        </p:txBody>
      </p:sp>
      <p:sp>
        <p:nvSpPr>
          <p:cNvPr id="5" name="TextBox 4"/>
          <p:cNvSpPr txBox="1"/>
          <p:nvPr/>
        </p:nvSpPr>
        <p:spPr>
          <a:xfrm>
            <a:off x="4033421" y="6488668"/>
            <a:ext cx="5262979" cy="369332"/>
          </a:xfrm>
          <a:prstGeom prst="rect">
            <a:avLst/>
          </a:prstGeom>
          <a:noFill/>
        </p:spPr>
        <p:txBody>
          <a:bodyPr wrap="none" rtlCol="0">
            <a:spAutoFit/>
          </a:bodyPr>
          <a:lstStyle/>
          <a:p>
            <a:r>
              <a:rPr lang="en-US" dirty="0" smtClean="0"/>
              <a:t>Claire </a:t>
            </a:r>
            <a:r>
              <a:rPr lang="en-US" dirty="0" err="1" smtClean="0"/>
              <a:t>Fackler</a:t>
            </a:r>
            <a:r>
              <a:rPr lang="en-US" dirty="0" smtClean="0"/>
              <a:t>, NOAA National Marine Sanctuaries</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1294</TotalTime>
  <Words>558</Words>
  <Application>Microsoft Macintosh PowerPoint</Application>
  <PresentationFormat>On-screen Show (4:3)</PresentationFormat>
  <Paragraphs>55</Paragraphs>
  <Slides>4</Slides>
  <Notes>3</Notes>
  <HiddenSlides>0</HiddenSlides>
  <MMClips>0</MMClips>
  <ScaleCrop>false</ScaleCrop>
  <HeadingPairs>
    <vt:vector size="4" baseType="variant">
      <vt:variant>
        <vt:lpstr>Design Template</vt:lpstr>
      </vt:variant>
      <vt:variant>
        <vt:i4>1</vt:i4>
      </vt:variant>
      <vt:variant>
        <vt:lpstr>Slide Titles</vt:lpstr>
      </vt:variant>
      <vt:variant>
        <vt:i4>4</vt:i4>
      </vt:variant>
    </vt:vector>
  </HeadingPairs>
  <TitlesOfParts>
    <vt:vector size="5" baseType="lpstr">
      <vt:lpstr>Flow</vt:lpstr>
      <vt:lpstr>Slide 1</vt:lpstr>
      <vt:lpstr>Slide 2</vt:lpstr>
      <vt:lpstr>Slide 3</vt:lpstr>
      <vt:lpstr>Slide 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Daddy</dc:creator>
  <cp:lastModifiedBy>Linda Chilton</cp:lastModifiedBy>
  <cp:revision>28</cp:revision>
  <dcterms:created xsi:type="dcterms:W3CDTF">2012-04-15T15:05:53Z</dcterms:created>
  <dcterms:modified xsi:type="dcterms:W3CDTF">2012-04-15T15:11:59Z</dcterms:modified>
</cp:coreProperties>
</file>